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1"/>
  </p:notesMasterIdLst>
  <p:handoutMasterIdLst>
    <p:handoutMasterId r:id="rId22"/>
  </p:handoutMasterIdLst>
  <p:sldIdLst>
    <p:sldId id="256" r:id="rId2"/>
    <p:sldId id="283" r:id="rId3"/>
    <p:sldId id="315" r:id="rId4"/>
    <p:sldId id="326" r:id="rId5"/>
    <p:sldId id="348" r:id="rId6"/>
    <p:sldId id="294" r:id="rId7"/>
    <p:sldId id="359" r:id="rId8"/>
    <p:sldId id="360" r:id="rId9"/>
    <p:sldId id="363" r:id="rId10"/>
    <p:sldId id="362" r:id="rId11"/>
    <p:sldId id="367" r:id="rId12"/>
    <p:sldId id="364" r:id="rId13"/>
    <p:sldId id="325" r:id="rId14"/>
    <p:sldId id="365" r:id="rId15"/>
    <p:sldId id="361" r:id="rId16"/>
    <p:sldId id="366" r:id="rId17"/>
    <p:sldId id="345" r:id="rId18"/>
    <p:sldId id="317" r:id="rId19"/>
    <p:sldId id="329" r:id="rId20"/>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onsolas" panose="020B0609020204030204" pitchFamily="49"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306030504020204" pitchFamily="34" charset="0"/>
      <p:regular r:id="rId37"/>
      <p:italic r:id="rId38"/>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105" d="100"/>
          <a:sy n="105" d="100"/>
        </p:scale>
        <p:origin x="1392" y="-3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17/07/2023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17/07/2023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54038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principles-wiki.net/principles:gall_s_law"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ce68/WeAreDevelopers-2023"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s://github.com/cqrs-muflone" TargetMode="External"/><Relationship Id="rId12" Type="http://schemas.openxmlformats.org/officeDocument/2006/relationships/hyperlink" Target="https://github.com/Ace68/WeAreDevelopers-2023"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Alberto Acerbis</a:t>
            </a:r>
            <a:endParaRPr lang="en-US" dirty="0"/>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maintalnable</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Gall’s Law</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sp>
        <p:nvSpPr>
          <p:cNvPr id="5" name="Nuvola 4">
            <a:extLst>
              <a:ext uri="{FF2B5EF4-FFF2-40B4-BE49-F238E27FC236}">
                <a16:creationId xmlns:a16="http://schemas.microsoft.com/office/drawing/2014/main" id="{448FE2EA-4932-F868-079A-02505A8F7174}"/>
              </a:ext>
            </a:extLst>
          </p:cNvPr>
          <p:cNvSpPr/>
          <p:nvPr/>
        </p:nvSpPr>
        <p:spPr>
          <a:xfrm>
            <a:off x="477644" y="1559052"/>
            <a:ext cx="8188711" cy="385419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 </a:t>
            </a:r>
            <a:r>
              <a:rPr lang="it-IT" dirty="0" err="1"/>
              <a:t>complex</a:t>
            </a:r>
            <a:r>
              <a:rPr lang="it-IT" dirty="0"/>
              <a:t> system </a:t>
            </a:r>
            <a:r>
              <a:rPr lang="it-IT" dirty="0" err="1"/>
              <a:t>that</a:t>
            </a:r>
            <a:r>
              <a:rPr lang="it-IT" dirty="0"/>
              <a:t> works </a:t>
            </a:r>
            <a:r>
              <a:rPr lang="it-IT" dirty="0" err="1"/>
              <a:t>is</a:t>
            </a:r>
            <a:r>
              <a:rPr lang="it-IT" dirty="0"/>
              <a:t> </a:t>
            </a:r>
            <a:r>
              <a:rPr lang="it-IT" dirty="0" err="1"/>
              <a:t>invariably</a:t>
            </a:r>
            <a:r>
              <a:rPr lang="it-IT" dirty="0"/>
              <a:t> </a:t>
            </a:r>
            <a:r>
              <a:rPr lang="it-IT" dirty="0" err="1"/>
              <a:t>found</a:t>
            </a:r>
            <a:r>
              <a:rPr lang="it-IT" dirty="0"/>
              <a:t> to </a:t>
            </a:r>
            <a:r>
              <a:rPr lang="it-IT" dirty="0" err="1"/>
              <a:t>have</a:t>
            </a:r>
            <a:r>
              <a:rPr lang="it-IT" dirty="0"/>
              <a:t> </a:t>
            </a:r>
            <a:r>
              <a:rPr lang="it-IT" dirty="0" err="1"/>
              <a:t>evolved</a:t>
            </a:r>
            <a:r>
              <a:rPr lang="it-IT" dirty="0"/>
              <a:t> from a </a:t>
            </a:r>
            <a:r>
              <a:rPr lang="it-IT" dirty="0" err="1"/>
              <a:t>simple</a:t>
            </a:r>
            <a:r>
              <a:rPr lang="it-IT" dirty="0"/>
              <a:t> system </a:t>
            </a:r>
            <a:r>
              <a:rPr lang="it-IT" dirty="0" err="1"/>
              <a:t>that</a:t>
            </a:r>
            <a:r>
              <a:rPr lang="it-IT" dirty="0"/>
              <a:t> </a:t>
            </a:r>
            <a:r>
              <a:rPr lang="it-IT" dirty="0" err="1"/>
              <a:t>worked</a:t>
            </a:r>
            <a:r>
              <a:rPr lang="it-IT" dirty="0"/>
              <a:t>. The inverse </a:t>
            </a:r>
            <a:r>
              <a:rPr lang="it-IT" dirty="0" err="1"/>
              <a:t>proposition</a:t>
            </a:r>
            <a:r>
              <a:rPr lang="it-IT" dirty="0"/>
              <a:t> </a:t>
            </a:r>
            <a:r>
              <a:rPr lang="it-IT" dirty="0" err="1"/>
              <a:t>also</a:t>
            </a:r>
            <a:r>
              <a:rPr lang="it-IT" dirty="0"/>
              <a:t> </a:t>
            </a:r>
            <a:r>
              <a:rPr lang="it-IT" dirty="0" err="1"/>
              <a:t>appears</a:t>
            </a:r>
            <a:r>
              <a:rPr lang="it-IT" dirty="0"/>
              <a:t> to be </a:t>
            </a:r>
            <a:r>
              <a:rPr lang="it-IT" dirty="0" err="1"/>
              <a:t>true</a:t>
            </a:r>
            <a:r>
              <a:rPr lang="it-IT" dirty="0"/>
              <a:t>: A </a:t>
            </a:r>
            <a:r>
              <a:rPr lang="it-IT" dirty="0" err="1"/>
              <a:t>complex</a:t>
            </a:r>
            <a:r>
              <a:rPr lang="it-IT" dirty="0"/>
              <a:t> system </a:t>
            </a:r>
            <a:r>
              <a:rPr lang="it-IT" dirty="0" err="1"/>
              <a:t>designed</a:t>
            </a:r>
            <a:r>
              <a:rPr lang="it-IT" dirty="0"/>
              <a:t> from scratch </a:t>
            </a:r>
            <a:r>
              <a:rPr lang="it-IT" dirty="0" err="1"/>
              <a:t>never</a:t>
            </a:r>
            <a:r>
              <a:rPr lang="it-IT" dirty="0"/>
              <a:t> works and </a:t>
            </a:r>
            <a:r>
              <a:rPr lang="it-IT" dirty="0" err="1"/>
              <a:t>cannot</a:t>
            </a:r>
            <a:r>
              <a:rPr lang="it-IT" dirty="0"/>
              <a:t> be made to work. </a:t>
            </a:r>
            <a:r>
              <a:rPr lang="it-IT" dirty="0" err="1"/>
              <a:t>You</a:t>
            </a:r>
            <a:r>
              <a:rPr lang="it-IT" dirty="0"/>
              <a:t> </a:t>
            </a:r>
            <a:r>
              <a:rPr lang="it-IT" dirty="0" err="1"/>
              <a:t>have</a:t>
            </a:r>
            <a:r>
              <a:rPr lang="it-IT" dirty="0"/>
              <a:t> to start over, </a:t>
            </a:r>
            <a:r>
              <a:rPr lang="it-IT" dirty="0" err="1"/>
              <a:t>beginning</a:t>
            </a:r>
            <a:r>
              <a:rPr lang="it-IT" dirty="0"/>
              <a:t> with a working </a:t>
            </a:r>
            <a:r>
              <a:rPr lang="it-IT" dirty="0" err="1"/>
              <a:t>simple</a:t>
            </a:r>
            <a:r>
              <a:rPr lang="it-IT" dirty="0"/>
              <a:t> system</a:t>
            </a:r>
          </a:p>
        </p:txBody>
      </p:sp>
      <p:sp>
        <p:nvSpPr>
          <p:cNvPr id="6" name="CasellaDiTesto 5">
            <a:extLst>
              <a:ext uri="{FF2B5EF4-FFF2-40B4-BE49-F238E27FC236}">
                <a16:creationId xmlns:a16="http://schemas.microsoft.com/office/drawing/2014/main" id="{494C6EEE-7250-5E98-CD16-6978B08DC476}"/>
              </a:ext>
            </a:extLst>
          </p:cNvPr>
          <p:cNvSpPr txBox="1"/>
          <p:nvPr/>
        </p:nvSpPr>
        <p:spPr>
          <a:xfrm>
            <a:off x="2642616" y="5568772"/>
            <a:ext cx="6364223" cy="307777"/>
          </a:xfrm>
          <a:prstGeom prst="rect">
            <a:avLst/>
          </a:prstGeom>
          <a:noFill/>
        </p:spPr>
        <p:txBody>
          <a:bodyPr wrap="square" rtlCol="0">
            <a:spAutoFit/>
          </a:bodyPr>
          <a:lstStyle/>
          <a:p>
            <a:r>
              <a:rPr lang="en-US" sz="1400" b="0" i="0" dirty="0">
                <a:solidFill>
                  <a:srgbClr val="333333"/>
                </a:solidFill>
                <a:effectLst/>
                <a:latin typeface="Arial" panose="020B0604020202020204" pitchFamily="34" charset="0"/>
                <a:hlinkClick r:id="rId2"/>
              </a:rPr>
              <a:t>John Gall: </a:t>
            </a:r>
            <a:r>
              <a:rPr lang="en-US" sz="1400" b="0" i="1" dirty="0" err="1">
                <a:solidFill>
                  <a:srgbClr val="333333"/>
                </a:solidFill>
                <a:effectLst/>
                <a:latin typeface="Arial" panose="020B0604020202020204" pitchFamily="34" charset="0"/>
                <a:hlinkClick r:id="rId2"/>
              </a:rPr>
              <a:t>Systemantics</a:t>
            </a:r>
            <a:r>
              <a:rPr lang="en-US" sz="1400" b="0" i="1" dirty="0">
                <a:solidFill>
                  <a:srgbClr val="333333"/>
                </a:solidFill>
                <a:effectLst/>
                <a:latin typeface="Arial" panose="020B0604020202020204" pitchFamily="34" charset="0"/>
                <a:hlinkClick r:id="rId2"/>
              </a:rPr>
              <a:t>: How Systems Really Work and How They Fail</a:t>
            </a:r>
            <a:endParaRPr lang="it-IT" sz="1400" dirty="0"/>
          </a:p>
        </p:txBody>
      </p:sp>
    </p:spTree>
    <p:extLst>
      <p:ext uri="{BB962C8B-B14F-4D97-AF65-F5344CB8AC3E}">
        <p14:creationId xmlns:p14="http://schemas.microsoft.com/office/powerpoint/2010/main" val="113344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solidFill>
                  <a:schemeClr val="bg1"/>
                </a:solidFill>
              </a:rPr>
              <a:t>Git</a:t>
            </a:r>
            <a:endParaRPr lang="it-IT" sz="2400" dirty="0">
              <a:solidFill>
                <a:schemeClr val="bg1"/>
              </a:solidFill>
            </a:endParaRPr>
          </a:p>
          <a:p>
            <a:pPr algn="ctr"/>
            <a:r>
              <a:rPr lang="it-IT" sz="2400" dirty="0">
                <a:solidFill>
                  <a:schemeClr val="bg1"/>
                </a:solidFill>
              </a:rPr>
              <a:t>Clone</a:t>
            </a: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562926" y="2097545"/>
            <a:ext cx="6391753" cy="195745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4000" dirty="0">
                <a:solidFill>
                  <a:srgbClr val="0061BB"/>
                </a:solidFill>
              </a:rPr>
              <a:t>Clone </a:t>
            </a:r>
            <a:r>
              <a:rPr lang="it-IT" sz="4000" dirty="0" err="1">
                <a:solidFill>
                  <a:srgbClr val="0061BB"/>
                </a:solidFill>
              </a:rPr>
              <a:t>this</a:t>
            </a:r>
            <a:r>
              <a:rPr lang="it-IT" sz="4000" dirty="0">
                <a:solidFill>
                  <a:srgbClr val="0061BB"/>
                </a:solidFill>
              </a:rPr>
              <a:t> </a:t>
            </a:r>
            <a:r>
              <a:rPr lang="it-IT" sz="4000" dirty="0">
                <a:solidFill>
                  <a:srgbClr val="0061BB"/>
                </a:solidFill>
                <a:hlinkClick r:id="rId2"/>
              </a:rPr>
              <a:t>https://github.com/Ace68/WeAreDevelopers-2023</a:t>
            </a:r>
            <a:endParaRPr lang="it-IT" sz="4000" dirty="0">
              <a:solidFill>
                <a:srgbClr val="0061BB"/>
              </a:solidFill>
            </a:endParaRPr>
          </a:p>
        </p:txBody>
      </p:sp>
    </p:spTree>
    <p:extLst>
      <p:ext uri="{BB962C8B-B14F-4D97-AF65-F5344CB8AC3E}">
        <p14:creationId xmlns:p14="http://schemas.microsoft.com/office/powerpoint/2010/main" val="12998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Show me the code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lipart, disegno, Cartoni animati, illustrazione&#10;&#10;Descrizione generata automaticamente">
            <a:extLst>
              <a:ext uri="{FF2B5EF4-FFF2-40B4-BE49-F238E27FC236}">
                <a16:creationId xmlns:a16="http://schemas.microsoft.com/office/drawing/2014/main" id="{7B96587B-4BB3-BC02-65C5-3AB4BB46973F}"/>
              </a:ext>
            </a:extLst>
          </p:cNvPr>
          <p:cNvPicPr>
            <a:picLocks noChangeAspect="1"/>
          </p:cNvPicPr>
          <p:nvPr/>
        </p:nvPicPr>
        <p:blipFill>
          <a:blip r:embed="rId3"/>
          <a:stretch>
            <a:fillRect/>
          </a:stretch>
        </p:blipFill>
        <p:spPr>
          <a:xfrm>
            <a:off x="163656" y="1027300"/>
            <a:ext cx="4523809" cy="3656394"/>
          </a:xfrm>
          <a:prstGeom prst="rect">
            <a:avLst/>
          </a:prstGeom>
        </p:spPr>
      </p:pic>
      <p:sp>
        <p:nvSpPr>
          <p:cNvPr id="6" name="CasellaDiTesto 5">
            <a:extLst>
              <a:ext uri="{FF2B5EF4-FFF2-40B4-BE49-F238E27FC236}">
                <a16:creationId xmlns:a16="http://schemas.microsoft.com/office/drawing/2014/main" id="{466389A2-B7B1-243D-8434-F514DE053E5B}"/>
              </a:ext>
            </a:extLst>
          </p:cNvPr>
          <p:cNvSpPr txBox="1"/>
          <p:nvPr/>
        </p:nvSpPr>
        <p:spPr>
          <a:xfrm>
            <a:off x="173117" y="2485284"/>
            <a:ext cx="137839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App Service</a:t>
            </a:r>
          </a:p>
        </p:txBody>
      </p:sp>
      <p:sp>
        <p:nvSpPr>
          <p:cNvPr id="7" name="CasellaDiTesto 6">
            <a:extLst>
              <a:ext uri="{FF2B5EF4-FFF2-40B4-BE49-F238E27FC236}">
                <a16:creationId xmlns:a16="http://schemas.microsoft.com/office/drawing/2014/main" id="{838599B0-7611-B407-5A46-028F64B15DA5}"/>
              </a:ext>
            </a:extLst>
          </p:cNvPr>
          <p:cNvSpPr txBox="1"/>
          <p:nvPr/>
        </p:nvSpPr>
        <p:spPr>
          <a:xfrm>
            <a:off x="1006157" y="1271982"/>
            <a:ext cx="80467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AKS</a:t>
            </a:r>
          </a:p>
        </p:txBody>
      </p:sp>
      <p:sp>
        <p:nvSpPr>
          <p:cNvPr id="8" name="CasellaDiTesto 7">
            <a:extLst>
              <a:ext uri="{FF2B5EF4-FFF2-40B4-BE49-F238E27FC236}">
                <a16:creationId xmlns:a16="http://schemas.microsoft.com/office/drawing/2014/main" id="{9E44AFBA-4C66-B010-4E34-E91B1607B7F8}"/>
              </a:ext>
            </a:extLst>
          </p:cNvPr>
          <p:cNvSpPr txBox="1"/>
          <p:nvPr/>
        </p:nvSpPr>
        <p:spPr>
          <a:xfrm>
            <a:off x="3279965" y="2610814"/>
            <a:ext cx="1594026"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Container App</a:t>
            </a:r>
          </a:p>
        </p:txBody>
      </p:sp>
      <p:sp>
        <p:nvSpPr>
          <p:cNvPr id="9" name="Ovale 8">
            <a:extLst>
              <a:ext uri="{FF2B5EF4-FFF2-40B4-BE49-F238E27FC236}">
                <a16:creationId xmlns:a16="http://schemas.microsoft.com/office/drawing/2014/main" id="{359686E3-7434-9587-27E5-7B7A3903EDD5}"/>
              </a:ext>
            </a:extLst>
          </p:cNvPr>
          <p:cNvSpPr/>
          <p:nvPr/>
        </p:nvSpPr>
        <p:spPr bwMode="auto">
          <a:xfrm>
            <a:off x="4927141" y="293047"/>
            <a:ext cx="2858390" cy="2317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e 9">
            <a:extLst>
              <a:ext uri="{FF2B5EF4-FFF2-40B4-BE49-F238E27FC236}">
                <a16:creationId xmlns:a16="http://schemas.microsoft.com/office/drawing/2014/main" id="{0C90E482-A77F-617B-D787-3884555C4A2F}"/>
              </a:ext>
            </a:extLst>
          </p:cNvPr>
          <p:cNvSpPr/>
          <p:nvPr/>
        </p:nvSpPr>
        <p:spPr bwMode="auto">
          <a:xfrm>
            <a:off x="6020117" y="2855496"/>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Azure Kubernetes Service (AKS) </a:t>
            </a:r>
            <a:r>
              <a:rPr lang="en-US" sz="1600" dirty="0"/>
              <a:t>provides a fully managed Kubernetes option in Azure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e 10">
            <a:extLst>
              <a:ext uri="{FF2B5EF4-FFF2-40B4-BE49-F238E27FC236}">
                <a16:creationId xmlns:a16="http://schemas.microsoft.com/office/drawing/2014/main" id="{1D0A2B9B-9B91-E841-2630-5A773BB3F773}"/>
              </a:ext>
            </a:extLst>
          </p:cNvPr>
          <p:cNvSpPr/>
          <p:nvPr/>
        </p:nvSpPr>
        <p:spPr bwMode="auto">
          <a:xfrm>
            <a:off x="3162300" y="4561052"/>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1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err="1">
                <a:solidFill>
                  <a:srgbClr val="FFC000"/>
                </a:solidFill>
              </a:rPr>
              <a:t>who</a:t>
            </a:r>
            <a:r>
              <a:rPr lang="it-IT" sz="2800" dirty="0" err="1">
                <a:solidFill>
                  <a:schemeClr val="accent2">
                    <a:lumMod val="60000"/>
                    <a:lumOff val="40000"/>
                  </a:schemeClr>
                </a:solidFill>
              </a:rPr>
              <a:t>am</a:t>
            </a:r>
            <a:r>
              <a:rPr lang="it-IT" sz="2800" dirty="0" err="1">
                <a:solidFill>
                  <a:schemeClr val="accent2">
                    <a:lumMod val="75000"/>
                  </a:schemeClr>
                </a:solidFill>
              </a:rPr>
              <a:t>i</a:t>
            </a:r>
            <a:endParaRPr lang="it-IT" sz="2800" dirty="0">
              <a:solidFill>
                <a:schemeClr val="accent2">
                  <a:lumMod val="75000"/>
                </a:schemeClr>
              </a:solidFill>
            </a:endParaRP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5632085" y="1987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2" y="3553661"/>
            <a:ext cx="407451"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728890" y="3179533"/>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1376951"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1402820"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140282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843" y="4964761"/>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1855051" y="1230550"/>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2392735" y="1588032"/>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1376951"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698" y="4437593"/>
            <a:ext cx="404365"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1376951" y="4387800"/>
            <a:ext cx="3496978" cy="683264"/>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https://github.com/Ace68/WeAreDevelope</a:t>
            </a:r>
            <a:r>
              <a:rPr lang="it-IT" sz="1400" dirty="0">
                <a:solidFill>
                  <a:srgbClr val="0563C1"/>
                </a:solidFill>
                <a:hlinkClick r:id="rId12">
                  <a:extLst>
                    <a:ext uri="{A12FA001-AC4F-418D-AE19-62706E023703}">
                      <ahyp:hlinkClr xmlns:ahyp="http://schemas.microsoft.com/office/drawing/2018/hyperlinkcolor" val="tx"/>
                    </a:ext>
                  </a:extLst>
                </a:hlinkClick>
              </a:rPr>
              <a:t>rs-2023</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715911"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715911" y="4877165"/>
            <a:ext cx="404364"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52794" y="4117750"/>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28974" y="4117749"/>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72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pic>
        <p:nvPicPr>
          <p:cNvPr id="5" name="Immagine 4">
            <a:extLst>
              <a:ext uri="{FF2B5EF4-FFF2-40B4-BE49-F238E27FC236}">
                <a16:creationId xmlns:a16="http://schemas.microsoft.com/office/drawing/2014/main" id="{D894FBE9-53B3-662E-AB8B-063F62F1EBDE}"/>
              </a:ext>
            </a:extLst>
          </p:cNvPr>
          <p:cNvPicPr>
            <a:picLocks noChangeAspect="1"/>
          </p:cNvPicPr>
          <p:nvPr/>
        </p:nvPicPr>
        <p:blipFill>
          <a:blip r:embed="rId2"/>
          <a:stretch>
            <a:fillRect/>
          </a:stretch>
        </p:blipFill>
        <p:spPr>
          <a:xfrm>
            <a:off x="0" y="1545336"/>
            <a:ext cx="9144000" cy="4158551"/>
          </a:xfrm>
          <a:prstGeom prst="rect">
            <a:avLst/>
          </a:prstGeom>
        </p:spPr>
      </p:pic>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Share the code</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2115</TotalTime>
  <Words>531</Words>
  <Application>Microsoft Office PowerPoint</Application>
  <PresentationFormat>Presentazione su schermo (4:3)</PresentationFormat>
  <Paragraphs>112</Paragraphs>
  <Slides>19</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19</vt:i4>
      </vt:variant>
    </vt:vector>
  </HeadingPairs>
  <TitlesOfParts>
    <vt:vector size="26" baseType="lpstr">
      <vt:lpstr>Open Sans</vt:lpstr>
      <vt:lpstr>Arial</vt:lpstr>
      <vt:lpstr>Calibri</vt:lpstr>
      <vt:lpstr>Consolas</vt:lpstr>
      <vt:lpstr>Calibri Light</vt:lpstr>
      <vt:lpstr>Open Sans Light</vt:lpstr>
      <vt:lpstr>Tema I3</vt:lpstr>
      <vt:lpstr>Presentazione standard di PowerPoint</vt:lpstr>
      <vt:lpstr>Presentazione standard di PowerPoint</vt:lpstr>
      <vt:lpstr>All we need is Data!</vt:lpstr>
      <vt:lpstr>NewVantage Report</vt:lpstr>
      <vt:lpstr>Presentazione standard di PowerPoint</vt:lpstr>
      <vt:lpstr>Hands On Time</vt:lpstr>
      <vt:lpstr>Presentazione standard di PowerPoint</vt:lpstr>
      <vt:lpstr>Hands-On Learning</vt:lpstr>
      <vt:lpstr>Share the code</vt:lpstr>
      <vt:lpstr>Presentazione standard di PowerPoint</vt:lpstr>
      <vt:lpstr>Gall’s Law</vt:lpstr>
      <vt:lpstr>Evolutionary Architecture</vt:lpstr>
      <vt:lpstr>Failure Symptoms</vt:lpstr>
      <vt:lpstr>Failure Symptoms</vt:lpstr>
      <vt:lpstr>Show me the code</vt:lpstr>
      <vt:lpstr>Presentazione standard di PowerPoint</vt:lpstr>
      <vt:lpstr>Presentazione standard di PowerPoint</vt:lpstr>
      <vt:lpstr>Misintegration</vt:lpstr>
      <vt:lpstr>whoami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191</cp:revision>
  <dcterms:created xsi:type="dcterms:W3CDTF">2017-02-20T14:14:58Z</dcterms:created>
  <dcterms:modified xsi:type="dcterms:W3CDTF">2023-07-17T06:46:15Z</dcterms:modified>
</cp:coreProperties>
</file>